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5143500" type="screen16x9"/>
  <p:notesSz cx="6858000" cy="9144000"/>
  <p:embeddedFontLst>
    <p:embeddedFont>
      <p:font typeface="NanumGothic" panose="020D0604000000000000" pitchFamily="34" charset="-127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32c6695d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732c6695d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7318c52143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7318c52143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7318c5214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7318c52143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7318c52143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7318c52143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7318c52143_1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7318c52143_1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7318c52143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7318c52143_1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e373dd302d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e373dd302d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e4f129f9a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e4f129f9a8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e4f129f9a8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e4f129f9a8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e373dd302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e373dd302d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7318c52143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7318c52143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e373dd302d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e373dd302d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e373dd302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e373dd302d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e373dd302d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e373dd302d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e373dd302d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e373dd302d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e373dd302d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e373dd302d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e373dd302d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e373dd302d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e4f129f9a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e4f129f9a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e4f129f9a8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2e4f129f9a8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e4f129f9a8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e4f129f9a8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e4f129f9a8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e4f129f9a8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7318c52143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7318c52143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e4d7a2be8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e4d7a2be8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32c6695d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732c6695d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32c6695d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32c6695d3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GAN 2014년에 소개된 이후 빠르게 발전해왔고, 성능 측면에서도 큰 성공을 거둠. 특히 디퓨전의 등장으로 사람들은 원하는 이미지를 text prompt를 넣어주며 제작하는 것이 가능해짐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318c52143_1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7318c52143_1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318c52143_1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7318c52143_1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732c6695d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732c6695d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25350" y="972850"/>
            <a:ext cx="9194700" cy="1426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311700" y="811350"/>
            <a:ext cx="8520600" cy="17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Kaggle competition: Plant Traits2024 - FGVC11</a:t>
            </a:r>
            <a:endParaRPr sz="26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Multi modal LLM을 통한 접근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1533300" y="3301275"/>
            <a:ext cx="3153600" cy="10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890" b="1">
                <a:solidFill>
                  <a:schemeClr val="dk1"/>
                </a:solidFill>
                <a:latin typeface="NanumGothic"/>
                <a:ea typeface="NanumGothic"/>
                <a:cs typeface="NanumGothic"/>
                <a:sym typeface="Nanum Gothic"/>
              </a:rPr>
              <a:t>한성환</a:t>
            </a:r>
            <a:endParaRPr sz="1890" b="1">
              <a:solidFill>
                <a:schemeClr val="dk1"/>
              </a:solidFill>
              <a:latin typeface="NanumGothic"/>
              <a:ea typeface="NanumGothic"/>
              <a:cs typeface="NanumGothic"/>
              <a:sym typeface="Nanum Gothic"/>
            </a:endParaRPr>
          </a:p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890" b="1">
                <a:solidFill>
                  <a:schemeClr val="dk1"/>
                </a:solidFill>
                <a:latin typeface="NanumGothic"/>
                <a:ea typeface="NanumGothic"/>
                <a:cs typeface="NanumGothic"/>
                <a:sym typeface="Nanum Gothic"/>
              </a:rPr>
              <a:t>컴퓨터공학전공</a:t>
            </a:r>
            <a:endParaRPr sz="1890" b="1">
              <a:solidFill>
                <a:schemeClr val="dk1"/>
              </a:solidFill>
              <a:latin typeface="NanumGothic"/>
              <a:ea typeface="NanumGothic"/>
              <a:cs typeface="NanumGothic"/>
              <a:sym typeface="Nanum Gothic"/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46869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1600" b="1">
                <a:solidFill>
                  <a:srgbClr val="202124"/>
                </a:solidFill>
                <a:highlight>
                  <a:srgbClr val="FFFFFF"/>
                </a:highlight>
              </a:rPr>
              <a:t>데이터마이닝(CSEG-312) 프로젝트 발표자료</a:t>
            </a:r>
            <a:endParaRPr sz="1600"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4686900" y="3301275"/>
            <a:ext cx="3153600" cy="10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850" b="1">
                <a:solidFill>
                  <a:schemeClr val="dk1"/>
                </a:solidFill>
                <a:latin typeface="NanumGothic"/>
                <a:ea typeface="NanumGothic"/>
                <a:cs typeface="NanumGothic"/>
                <a:sym typeface="Nanum Gothic"/>
              </a:rPr>
              <a:t>우석민</a:t>
            </a:r>
            <a:endParaRPr sz="1850" b="1">
              <a:solidFill>
                <a:schemeClr val="dk1"/>
              </a:solidFill>
              <a:latin typeface="NanumGothic"/>
              <a:ea typeface="NanumGothic"/>
              <a:cs typeface="NanumGothic"/>
              <a:sym typeface="Nanum Gothic"/>
            </a:endParaRPr>
          </a:p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850" b="1">
                <a:solidFill>
                  <a:schemeClr val="dk1"/>
                </a:solidFill>
                <a:latin typeface="NanumGothic"/>
                <a:ea typeface="NanumGothic"/>
                <a:cs typeface="NanumGothic"/>
                <a:sym typeface="Nanum Gothic"/>
              </a:rPr>
              <a:t>심리학전공</a:t>
            </a:r>
            <a:endParaRPr sz="1850" b="1">
              <a:solidFill>
                <a:schemeClr val="dk1"/>
              </a:solidFill>
              <a:latin typeface="NanumGothic"/>
              <a:ea typeface="NanumGothic"/>
              <a:cs typeface="NanumGothic"/>
              <a:sym typeface="Nanum Gothic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1100" y="52050"/>
            <a:ext cx="1554299" cy="48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Normalization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272853" y="1424625"/>
            <a:ext cx="47589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sklearn의 </a:t>
            </a:r>
            <a:r>
              <a:rPr lang="ko" sz="1800" b="1">
                <a:solidFill>
                  <a:schemeClr val="dk1"/>
                </a:solidFill>
              </a:rPr>
              <a:t>StandardScaler</a:t>
            </a:r>
            <a:r>
              <a:rPr lang="ko" sz="1800">
                <a:solidFill>
                  <a:schemeClr val="dk1"/>
                </a:solidFill>
              </a:rPr>
              <a:t> 사용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212750" y="1951900"/>
            <a:ext cx="6419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Target은 예측을 진행한 뒤, 다시 </a:t>
            </a:r>
            <a:r>
              <a:rPr lang="ko" sz="1800" b="1">
                <a:solidFill>
                  <a:schemeClr val="dk1"/>
                </a:solidFill>
              </a:rPr>
              <a:t>inverse transform</a:t>
            </a:r>
            <a:r>
              <a:rPr lang="ko" sz="1800">
                <a:solidFill>
                  <a:schemeClr val="dk1"/>
                </a:solidFill>
              </a:rPr>
              <a:t> 진행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272850" y="2963875"/>
            <a:ext cx="6419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다른 Scaler들도 사용해보고, 가장 성능이 잘 나오는 것 선택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/>
          <p:nvPr/>
        </p:nvSpPr>
        <p:spPr>
          <a:xfrm>
            <a:off x="-21300" y="1741625"/>
            <a:ext cx="9186600" cy="12507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3"/>
          <p:cNvSpPr txBox="1"/>
          <p:nvPr/>
        </p:nvSpPr>
        <p:spPr>
          <a:xfrm>
            <a:off x="180900" y="1997530"/>
            <a:ext cx="878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>
                <a:solidFill>
                  <a:schemeClr val="lt1"/>
                </a:solidFill>
              </a:rPr>
              <a:t>Method 소개 및 문제 접근</a:t>
            </a:r>
            <a:endParaRPr sz="3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4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Multi-modal LLM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159" name="Google Shape;159;p24"/>
          <p:cNvSpPr txBox="1"/>
          <p:nvPr/>
        </p:nvSpPr>
        <p:spPr>
          <a:xfrm>
            <a:off x="235500" y="1247125"/>
            <a:ext cx="8673000" cy="9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기존 Text만 입력으로 받을 수 있던 Large Language Model, LLM과 달리</a:t>
            </a:r>
            <a:endParaRPr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Image또한 입력으로 받아, Visual Question Answering, Reasoning등 복합적인 작업을 수행 가능</a:t>
            </a:r>
            <a:endParaRPr b="1"/>
          </a:p>
        </p:txBody>
      </p:sp>
      <p:sp>
        <p:nvSpPr>
          <p:cNvPr id="160" name="Google Shape;160;p24"/>
          <p:cNvSpPr txBox="1"/>
          <p:nvPr/>
        </p:nvSpPr>
        <p:spPr>
          <a:xfrm>
            <a:off x="-8150" y="4804800"/>
            <a:ext cx="8673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222222"/>
                </a:solidFill>
                <a:highlight>
                  <a:srgbClr val="FFFFFF"/>
                </a:highlight>
              </a:rPr>
              <a:t>Liu, Haotian, et al. "Visual instruction tuning." </a:t>
            </a:r>
            <a:r>
              <a:rPr lang="ko" sz="1000" i="1">
                <a:solidFill>
                  <a:srgbClr val="222222"/>
                </a:solidFill>
                <a:highlight>
                  <a:srgbClr val="FFFFFF"/>
                </a:highlight>
              </a:rPr>
              <a:t>Advances in neural information processing systems</a:t>
            </a:r>
            <a:r>
              <a:rPr lang="ko" sz="1000">
                <a:solidFill>
                  <a:srgbClr val="222222"/>
                </a:solidFill>
                <a:highlight>
                  <a:srgbClr val="FFFFFF"/>
                </a:highlight>
              </a:rPr>
              <a:t> 36 (2024).</a:t>
            </a:r>
            <a:endParaRPr/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275" y="2355175"/>
            <a:ext cx="6169733" cy="204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Multi-modal LLM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8" name="Google Shape;168;p25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169" name="Google Shape;169;p25"/>
          <p:cNvSpPr txBox="1"/>
          <p:nvPr/>
        </p:nvSpPr>
        <p:spPr>
          <a:xfrm>
            <a:off x="235500" y="1247125"/>
            <a:ext cx="8673000" cy="9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Vision Encoder가 이미지를 입력으로 받아 Feature를 추출한 뒤, </a:t>
            </a:r>
            <a:endParaRPr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Projection module W가 LLM의 입력으로 사용 가능하도록, 마치 Tokenizer의 역할을 수행하게 됨</a:t>
            </a:r>
            <a:endParaRPr b="1"/>
          </a:p>
        </p:txBody>
      </p:sp>
      <p:sp>
        <p:nvSpPr>
          <p:cNvPr id="170" name="Google Shape;170;p25"/>
          <p:cNvSpPr txBox="1"/>
          <p:nvPr/>
        </p:nvSpPr>
        <p:spPr>
          <a:xfrm>
            <a:off x="-8150" y="4804800"/>
            <a:ext cx="8673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222222"/>
                </a:solidFill>
                <a:highlight>
                  <a:srgbClr val="FFFFFF"/>
                </a:highlight>
              </a:rPr>
              <a:t>Liu, Haotian, et al. "Visual instruction tuning." </a:t>
            </a:r>
            <a:r>
              <a:rPr lang="ko" sz="1000" i="1">
                <a:solidFill>
                  <a:srgbClr val="222222"/>
                </a:solidFill>
                <a:highlight>
                  <a:srgbClr val="FFFFFF"/>
                </a:highlight>
              </a:rPr>
              <a:t>Advances in neural information processing systems</a:t>
            </a:r>
            <a:r>
              <a:rPr lang="ko" sz="1000">
                <a:solidFill>
                  <a:srgbClr val="222222"/>
                </a:solidFill>
                <a:highlight>
                  <a:srgbClr val="FFFFFF"/>
                </a:highlight>
              </a:rPr>
              <a:t> 36 (2024).</a:t>
            </a:r>
            <a:endParaRPr/>
          </a:p>
        </p:txBody>
      </p:sp>
      <p:pic>
        <p:nvPicPr>
          <p:cNvPr id="171" name="Google Shape;17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275" y="2355175"/>
            <a:ext cx="6169733" cy="204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5"/>
          <p:cNvSpPr/>
          <p:nvPr/>
        </p:nvSpPr>
        <p:spPr>
          <a:xfrm>
            <a:off x="1500275" y="3293150"/>
            <a:ext cx="3276300" cy="1092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6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Approach with MLLM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9" name="Google Shape;179;p26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235500" y="1247125"/>
            <a:ext cx="8673000" cy="9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이번 대회에서 예측해야하는 6가지 feature를 동시에 학습하기엔 성능이 나오지 않음.</a:t>
            </a:r>
            <a:endParaRPr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따라서 각각 하나의 Feature를 예측하는 모델을 학습하기로 결정함.</a:t>
            </a:r>
            <a:endParaRPr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이를 위하여 Train data에서 각 Feature별 correlation 상위 N% Feature를 선정한 뒤 훈련 진행</a:t>
            </a:r>
            <a:endParaRPr b="1"/>
          </a:p>
        </p:txBody>
      </p:sp>
      <p:pic>
        <p:nvPicPr>
          <p:cNvPr id="181" name="Google Shape;181;p26"/>
          <p:cNvPicPr preferRelativeResize="0"/>
          <p:nvPr/>
        </p:nvPicPr>
        <p:blipFill rotWithShape="1">
          <a:blip r:embed="rId3">
            <a:alphaModFix/>
          </a:blip>
          <a:srcRect t="15009"/>
          <a:stretch/>
        </p:blipFill>
        <p:spPr>
          <a:xfrm>
            <a:off x="1626150" y="2555100"/>
            <a:ext cx="5891701" cy="236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7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Approach with MLLM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8" name="Google Shape;188;p27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189" name="Google Shape;189;p27"/>
          <p:cNvSpPr txBox="1"/>
          <p:nvPr/>
        </p:nvSpPr>
        <p:spPr>
          <a:xfrm>
            <a:off x="235500" y="1247125"/>
            <a:ext cx="8673000" cy="12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/>
              <a:t>LLaVA-v1.5-7b 모델에서 저자가 제시한 세팅으로 Finetuning 진행. (1 epoch)</a:t>
            </a:r>
            <a:endParaRPr sz="1200" b="1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/>
              <a:t>상위 N%, N={10, 20, 30, 50, 75} 에 대하여 진행을 하였고, 그 결과 N=20 에서 가장 높은 점수를 획득.</a:t>
            </a:r>
            <a:endParaRPr sz="1200" b="1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/>
              <a:t>이는 LMM이 text가 많아질 수록 image를 적게 보거나, 전반적인 input 길이가 증가하며 발생하는 문제로 보임</a:t>
            </a:r>
            <a:endParaRPr sz="1200" b="1" dirty="0">
              <a:solidFill>
                <a:schemeClr val="dk1"/>
              </a:solidFill>
            </a:endParaRPr>
          </a:p>
        </p:txBody>
      </p:sp>
      <p:pic>
        <p:nvPicPr>
          <p:cNvPr id="190" name="Google Shape;19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1913" y="2458825"/>
            <a:ext cx="6166469" cy="230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8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7" name="Google Shape;197;p28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198" name="Google Shape;198;p28"/>
          <p:cNvSpPr txBox="1"/>
          <p:nvPr/>
        </p:nvSpPr>
        <p:spPr>
          <a:xfrm>
            <a:off x="235500" y="1157450"/>
            <a:ext cx="8673000" cy="12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어떤 세팅이더라도, 훈련 과정에서 loss가 원활하게 떨어지진 않는 모습이었음.</a:t>
            </a:r>
            <a:endParaRPr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특히 훈련 초반에 훈련과정이 상당히 불안정한 모습. (데이터셋에 따라 중반에도 불안정할 수 있음. i.e. x11)</a:t>
            </a:r>
            <a:endParaRPr b="1"/>
          </a:p>
        </p:txBody>
      </p:sp>
      <p:pic>
        <p:nvPicPr>
          <p:cNvPr id="199" name="Google Shape;1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2588" y="2037300"/>
            <a:ext cx="6638828" cy="305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9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6" name="Google Shape;206;p29"/>
          <p:cNvSpPr/>
          <p:nvPr/>
        </p:nvSpPr>
        <p:spPr>
          <a:xfrm>
            <a:off x="5761326" y="3953425"/>
            <a:ext cx="1968000" cy="9393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6020500" y="2859450"/>
            <a:ext cx="14406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Projector</a:t>
            </a:r>
            <a:endParaRPr sz="1000"/>
          </a:p>
        </p:txBody>
      </p:sp>
      <p:pic>
        <p:nvPicPr>
          <p:cNvPr id="208" name="Google Shape;20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9803" y="3041662"/>
            <a:ext cx="241796" cy="29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9"/>
          <p:cNvSpPr/>
          <p:nvPr/>
        </p:nvSpPr>
        <p:spPr>
          <a:xfrm>
            <a:off x="6020507" y="2159499"/>
            <a:ext cx="2918400" cy="3723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LLM</a:t>
            </a:r>
            <a:endParaRPr sz="1000"/>
          </a:p>
        </p:txBody>
      </p:sp>
      <p:pic>
        <p:nvPicPr>
          <p:cNvPr id="210" name="Google Shape;21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80792" y="2198384"/>
            <a:ext cx="300804" cy="294658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9"/>
          <p:cNvSpPr txBox="1"/>
          <p:nvPr/>
        </p:nvSpPr>
        <p:spPr>
          <a:xfrm>
            <a:off x="106325" y="2406329"/>
            <a:ext cx="5285100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Pretrain 단계에서는 LLM</a:t>
            </a:r>
            <a:r>
              <a:rPr lang="ko"/>
              <a:t>은 동결되고 Projection module만 훈련됨.</a:t>
            </a:r>
            <a:endParaRPr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Projector가 image tokenizing에 적합하도록 align하는 과정</a:t>
            </a:r>
            <a:endParaRPr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여기까진 Loss가 안정적으로 수렴하고 진동하지않음.</a:t>
            </a:r>
            <a:endParaRPr/>
          </a:p>
        </p:txBody>
      </p:sp>
      <p:sp>
        <p:nvSpPr>
          <p:cNvPr id="212" name="Google Shape;212;p29"/>
          <p:cNvSpPr txBox="1"/>
          <p:nvPr/>
        </p:nvSpPr>
        <p:spPr>
          <a:xfrm>
            <a:off x="106325" y="1817825"/>
            <a:ext cx="2854200" cy="7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 b="1"/>
              <a:t>Pretrain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213" name="Google Shape;213;p29"/>
          <p:cNvSpPr/>
          <p:nvPr/>
        </p:nvSpPr>
        <p:spPr>
          <a:xfrm>
            <a:off x="6652175" y="2579075"/>
            <a:ext cx="186300" cy="2331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9"/>
          <p:cNvSpPr/>
          <p:nvPr/>
        </p:nvSpPr>
        <p:spPr>
          <a:xfrm>
            <a:off x="6652175" y="3619438"/>
            <a:ext cx="186300" cy="2331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1" name="Google Shape;221;p30"/>
          <p:cNvSpPr/>
          <p:nvPr/>
        </p:nvSpPr>
        <p:spPr>
          <a:xfrm>
            <a:off x="5761326" y="3953425"/>
            <a:ext cx="1968000" cy="9393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sp>
        <p:nvSpPr>
          <p:cNvPr id="222" name="Google Shape;222;p30"/>
          <p:cNvSpPr/>
          <p:nvPr/>
        </p:nvSpPr>
        <p:spPr>
          <a:xfrm>
            <a:off x="6020500" y="2859450"/>
            <a:ext cx="14406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Projector</a:t>
            </a:r>
            <a:endParaRPr sz="1000"/>
          </a:p>
        </p:txBody>
      </p:sp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9803" y="3041662"/>
            <a:ext cx="241796" cy="29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0"/>
          <p:cNvSpPr/>
          <p:nvPr/>
        </p:nvSpPr>
        <p:spPr>
          <a:xfrm>
            <a:off x="6020507" y="2159499"/>
            <a:ext cx="2918400" cy="3723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LLM</a:t>
            </a:r>
            <a:endParaRPr sz="1000"/>
          </a:p>
        </p:txBody>
      </p:sp>
      <p:sp>
        <p:nvSpPr>
          <p:cNvPr id="225" name="Google Shape;225;p30"/>
          <p:cNvSpPr txBox="1"/>
          <p:nvPr/>
        </p:nvSpPr>
        <p:spPr>
          <a:xfrm>
            <a:off x="106325" y="2406322"/>
            <a:ext cx="5475500" cy="22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Fine tune 단계에서는 LLM과 Projector가 동시에 학습됨</a:t>
            </a:r>
            <a:endParaRPr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이 단계에서 Train이 불안정해짐</a:t>
            </a:r>
            <a:endParaRPr lang="en-US" altLang="ko"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" altLang="en-US"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예상되는 이유로는 </a:t>
            </a:r>
            <a:r>
              <a:rPr lang="ko" sz="1200" b="1" dirty="0"/>
              <a:t>LLM이 학습될 때의 Projector</a:t>
            </a:r>
            <a:r>
              <a:rPr lang="ko" sz="1200" dirty="0"/>
              <a:t>와</a:t>
            </a:r>
            <a:endParaRPr lang="ko-KR" altLang="en-US"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/>
              <a:t>실제 다음 </a:t>
            </a:r>
            <a:r>
              <a:rPr lang="en-US" altLang="ko" sz="1200" b="1" dirty="0"/>
              <a:t>step </a:t>
            </a:r>
            <a:r>
              <a:rPr lang="ko-KR" altLang="en-US" sz="1200" b="1" dirty="0"/>
              <a:t>에서의 </a:t>
            </a:r>
            <a:r>
              <a:rPr lang="en-US" altLang="ko" sz="1200" b="1" dirty="0"/>
              <a:t>Projector</a:t>
            </a:r>
            <a:r>
              <a:rPr lang="ko-KR" altLang="en-US" sz="1200" dirty="0"/>
              <a:t>가 다르면서 발생한 것으로 생각됨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이렇게 되면 LLM 입장에서는 매 step마다 </a:t>
            </a:r>
            <a:r>
              <a:rPr lang="ko" sz="1200" b="1" dirty="0"/>
              <a:t>동일한 이미지여도 </a:t>
            </a:r>
            <a:endParaRPr lang="en-US" altLang="ko" sz="1200" b="1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/>
              <a:t>다른 token을 입력으로 받게되버림</a:t>
            </a:r>
            <a:endParaRPr sz="1200" b="1" dirty="0"/>
          </a:p>
        </p:txBody>
      </p:sp>
      <p:sp>
        <p:nvSpPr>
          <p:cNvPr id="226" name="Google Shape;226;p30"/>
          <p:cNvSpPr txBox="1"/>
          <p:nvPr/>
        </p:nvSpPr>
        <p:spPr>
          <a:xfrm>
            <a:off x="106325" y="1817825"/>
            <a:ext cx="28542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 b="1"/>
              <a:t>Finetuning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227" name="Google Shape;227;p30"/>
          <p:cNvSpPr/>
          <p:nvPr/>
        </p:nvSpPr>
        <p:spPr>
          <a:xfrm>
            <a:off x="6652175" y="2579075"/>
            <a:ext cx="186300" cy="2331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0"/>
          <p:cNvSpPr/>
          <p:nvPr/>
        </p:nvSpPr>
        <p:spPr>
          <a:xfrm>
            <a:off x="6652175" y="3619438"/>
            <a:ext cx="186300" cy="2331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9" name="Google Shape;22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9328" y="2198324"/>
            <a:ext cx="241796" cy="29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1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6" name="Google Shape;236;p31"/>
          <p:cNvSpPr txBox="1"/>
          <p:nvPr/>
        </p:nvSpPr>
        <p:spPr>
          <a:xfrm>
            <a:off x="235500" y="13233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237" name="Google Shape;237;p31"/>
          <p:cNvSpPr txBox="1"/>
          <p:nvPr/>
        </p:nvSpPr>
        <p:spPr>
          <a:xfrm>
            <a:off x="235500" y="1233650"/>
            <a:ext cx="8673000" cy="12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grpSp>
        <p:nvGrpSpPr>
          <p:cNvPr id="238" name="Google Shape;238;p31"/>
          <p:cNvGrpSpPr/>
          <p:nvPr/>
        </p:nvGrpSpPr>
        <p:grpSpPr>
          <a:xfrm>
            <a:off x="4440368" y="1392731"/>
            <a:ext cx="4332850" cy="1960015"/>
            <a:chOff x="3904600" y="1293600"/>
            <a:chExt cx="4823926" cy="2072774"/>
          </a:xfrm>
        </p:grpSpPr>
        <p:pic>
          <p:nvPicPr>
            <p:cNvPr id="239" name="Google Shape;239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04600" y="1293600"/>
              <a:ext cx="4823926" cy="20727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0" name="Google Shape;240;p31"/>
            <p:cNvSpPr/>
            <p:nvPr/>
          </p:nvSpPr>
          <p:spPr>
            <a:xfrm>
              <a:off x="5857575" y="1497950"/>
              <a:ext cx="1004100" cy="12564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41" name="Google Shape;24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754" y="1672500"/>
            <a:ext cx="2879883" cy="1960024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1"/>
          <p:cNvSpPr txBox="1"/>
          <p:nvPr/>
        </p:nvSpPr>
        <p:spPr>
          <a:xfrm>
            <a:off x="1128288" y="3632525"/>
            <a:ext cx="2206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QA-ViT*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3" name="Google Shape;243;p31"/>
          <p:cNvSpPr txBox="1"/>
          <p:nvPr/>
        </p:nvSpPr>
        <p:spPr>
          <a:xfrm>
            <a:off x="5503400" y="3600275"/>
            <a:ext cx="22068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ViP-LLaVA**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4" name="Google Shape;244;p31"/>
          <p:cNvSpPr/>
          <p:nvPr/>
        </p:nvSpPr>
        <p:spPr>
          <a:xfrm>
            <a:off x="2099388" y="1699345"/>
            <a:ext cx="1235700" cy="716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1"/>
          <p:cNvSpPr txBox="1"/>
          <p:nvPr/>
        </p:nvSpPr>
        <p:spPr>
          <a:xfrm>
            <a:off x="251100" y="4102213"/>
            <a:ext cx="8641800" cy="7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000000"/>
                </a:solidFill>
              </a:rPr>
              <a:t>CVPR 2024</a:t>
            </a:r>
            <a:r>
              <a:rPr lang="ko">
                <a:solidFill>
                  <a:srgbClr val="000000"/>
                </a:solidFill>
              </a:rPr>
              <a:t>에 accept된 많은 논문들에서 train 안정화를 위해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gated mechanism 또는 Layer normalization을 적용하였음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46" name="Google Shape;24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0925" y="1323325"/>
            <a:ext cx="2052638" cy="30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-21300" y="1741625"/>
            <a:ext cx="9186600" cy="12507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180900" y="1997530"/>
            <a:ext cx="878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>
                <a:solidFill>
                  <a:schemeClr val="lt1"/>
                </a:solidFill>
              </a:rPr>
              <a:t>대회 개요</a:t>
            </a:r>
            <a:endParaRPr sz="3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2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3" name="Google Shape;253;p32"/>
          <p:cNvSpPr txBox="1"/>
          <p:nvPr/>
        </p:nvSpPr>
        <p:spPr>
          <a:xfrm>
            <a:off x="251100" y="4102213"/>
            <a:ext cx="8641800" cy="7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특히 Image를 LLM이 사용 가능한 형태로 변환해주는 </a:t>
            </a:r>
            <a:r>
              <a:rPr lang="ko" b="1"/>
              <a:t>Projection module</a:t>
            </a:r>
            <a:r>
              <a:rPr lang="ko"/>
              <a:t>에 많은 방법론이 적용됨.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이러한 Trend를 반영하여, 기존 LLaVA architecture에서 Projection module을 반영하기로 결정.</a:t>
            </a:r>
            <a:endParaRPr/>
          </a:p>
        </p:txBody>
      </p:sp>
      <p:pic>
        <p:nvPicPr>
          <p:cNvPr id="254" name="Google Shape;2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488" y="1719350"/>
            <a:ext cx="6169733" cy="20404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2"/>
          <p:cNvSpPr/>
          <p:nvPr/>
        </p:nvSpPr>
        <p:spPr>
          <a:xfrm>
            <a:off x="1552488" y="2657325"/>
            <a:ext cx="3276300" cy="1092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3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2" name="Google Shape;262;p33"/>
          <p:cNvSpPr/>
          <p:nvPr/>
        </p:nvSpPr>
        <p:spPr>
          <a:xfrm>
            <a:off x="1179200" y="3295125"/>
            <a:ext cx="1959600" cy="2505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Linear + GELU</a:t>
            </a:r>
            <a:endParaRPr sz="1000"/>
          </a:p>
        </p:txBody>
      </p:sp>
      <p:sp>
        <p:nvSpPr>
          <p:cNvPr id="263" name="Google Shape;263;p33"/>
          <p:cNvSpPr/>
          <p:nvPr/>
        </p:nvSpPr>
        <p:spPr>
          <a:xfrm>
            <a:off x="1179200" y="2986275"/>
            <a:ext cx="1959600" cy="2505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…</a:t>
            </a:r>
            <a:endParaRPr sz="1200"/>
          </a:p>
        </p:txBody>
      </p:sp>
      <p:sp>
        <p:nvSpPr>
          <p:cNvPr id="264" name="Google Shape;264;p33"/>
          <p:cNvSpPr/>
          <p:nvPr/>
        </p:nvSpPr>
        <p:spPr>
          <a:xfrm>
            <a:off x="1179200" y="2677425"/>
            <a:ext cx="1959600" cy="2505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…</a:t>
            </a:r>
            <a:endParaRPr sz="1200"/>
          </a:p>
        </p:txBody>
      </p:sp>
      <p:sp>
        <p:nvSpPr>
          <p:cNvPr id="265" name="Google Shape;265;p33"/>
          <p:cNvSpPr/>
          <p:nvPr/>
        </p:nvSpPr>
        <p:spPr>
          <a:xfrm>
            <a:off x="1179200" y="2368575"/>
            <a:ext cx="1959600" cy="2505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…</a:t>
            </a:r>
            <a:endParaRPr sz="1200"/>
          </a:p>
        </p:txBody>
      </p:sp>
      <p:sp>
        <p:nvSpPr>
          <p:cNvPr id="266" name="Google Shape;266;p33"/>
          <p:cNvSpPr/>
          <p:nvPr/>
        </p:nvSpPr>
        <p:spPr>
          <a:xfrm>
            <a:off x="913400" y="3644575"/>
            <a:ext cx="2491200" cy="10470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sp>
        <p:nvSpPr>
          <p:cNvPr id="267" name="Google Shape;267;p33"/>
          <p:cNvSpPr/>
          <p:nvPr/>
        </p:nvSpPr>
        <p:spPr>
          <a:xfrm>
            <a:off x="914388" y="2248869"/>
            <a:ext cx="2491200" cy="1351800"/>
          </a:xfrm>
          <a:prstGeom prst="bracketPair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3"/>
          <p:cNvSpPr txBox="1"/>
          <p:nvPr/>
        </p:nvSpPr>
        <p:spPr>
          <a:xfrm>
            <a:off x="3456575" y="2705625"/>
            <a:ext cx="670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595959"/>
                </a:solidFill>
              </a:rPr>
              <a:t>MLP</a:t>
            </a:r>
            <a:endParaRPr sz="1200">
              <a:solidFill>
                <a:srgbClr val="595959"/>
              </a:solidFill>
            </a:endParaRPr>
          </a:p>
        </p:txBody>
      </p:sp>
      <p:sp>
        <p:nvSpPr>
          <p:cNvPr id="269" name="Google Shape;269;p33"/>
          <p:cNvSpPr txBox="1"/>
          <p:nvPr/>
        </p:nvSpPr>
        <p:spPr>
          <a:xfrm>
            <a:off x="1056588" y="4790525"/>
            <a:ext cx="2206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Original (LLaVA)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70" name="Google Shape;270;p33"/>
          <p:cNvSpPr/>
          <p:nvPr/>
        </p:nvSpPr>
        <p:spPr>
          <a:xfrm>
            <a:off x="5545525" y="3644584"/>
            <a:ext cx="2491200" cy="10470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cxnSp>
        <p:nvCxnSpPr>
          <p:cNvPr id="271" name="Google Shape;271;p33"/>
          <p:cNvCxnSpPr>
            <a:stCxn id="270" idx="0"/>
          </p:cNvCxnSpPr>
          <p:nvPr/>
        </p:nvCxnSpPr>
        <p:spPr>
          <a:xfrm rot="10800000" flipH="1">
            <a:off x="6791125" y="3408484"/>
            <a:ext cx="600" cy="236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2" name="Google Shape;272;p33"/>
          <p:cNvCxnSpPr/>
          <p:nvPr/>
        </p:nvCxnSpPr>
        <p:spPr>
          <a:xfrm flipH="1">
            <a:off x="5778452" y="3408484"/>
            <a:ext cx="10191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3" name="Google Shape;273;p33"/>
          <p:cNvCxnSpPr/>
          <p:nvPr/>
        </p:nvCxnSpPr>
        <p:spPr>
          <a:xfrm>
            <a:off x="5780191" y="3074459"/>
            <a:ext cx="42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4" name="Google Shape;274;p33"/>
          <p:cNvCxnSpPr/>
          <p:nvPr/>
        </p:nvCxnSpPr>
        <p:spPr>
          <a:xfrm rot="10800000" flipH="1">
            <a:off x="6797553" y="3402940"/>
            <a:ext cx="1114500" cy="6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5" name="Google Shape;275;p33"/>
          <p:cNvCxnSpPr/>
          <p:nvPr/>
        </p:nvCxnSpPr>
        <p:spPr>
          <a:xfrm flipH="1">
            <a:off x="7911059" y="3075515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6" name="Google Shape;276;p33"/>
          <p:cNvCxnSpPr/>
          <p:nvPr/>
        </p:nvCxnSpPr>
        <p:spPr>
          <a:xfrm flipH="1">
            <a:off x="6772105" y="2087914"/>
            <a:ext cx="600" cy="236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7" name="Google Shape;277;p33"/>
          <p:cNvCxnSpPr/>
          <p:nvPr/>
        </p:nvCxnSpPr>
        <p:spPr>
          <a:xfrm rot="10800000" flipH="1">
            <a:off x="6894359" y="2323114"/>
            <a:ext cx="10191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8" name="Google Shape;278;p33"/>
          <p:cNvCxnSpPr/>
          <p:nvPr/>
        </p:nvCxnSpPr>
        <p:spPr>
          <a:xfrm rot="10800000">
            <a:off x="7907520" y="2329539"/>
            <a:ext cx="42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9" name="Google Shape;279;p33"/>
          <p:cNvCxnSpPr/>
          <p:nvPr/>
        </p:nvCxnSpPr>
        <p:spPr>
          <a:xfrm flipH="1">
            <a:off x="5779857" y="2322958"/>
            <a:ext cx="1114500" cy="6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33"/>
          <p:cNvCxnSpPr/>
          <p:nvPr/>
        </p:nvCxnSpPr>
        <p:spPr>
          <a:xfrm rot="10800000" flipH="1">
            <a:off x="5778452" y="2328483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1" name="Google Shape;281;p33"/>
          <p:cNvSpPr/>
          <p:nvPr/>
        </p:nvSpPr>
        <p:spPr>
          <a:xfrm>
            <a:off x="6656150" y="2208984"/>
            <a:ext cx="232500" cy="238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</p:txBody>
      </p:sp>
      <p:sp>
        <p:nvSpPr>
          <p:cNvPr id="282" name="Google Shape;282;p33"/>
          <p:cNvSpPr/>
          <p:nvPr/>
        </p:nvSpPr>
        <p:spPr>
          <a:xfrm>
            <a:off x="6687950" y="2248884"/>
            <a:ext cx="168900" cy="1584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3"/>
          <p:cNvSpPr/>
          <p:nvPr/>
        </p:nvSpPr>
        <p:spPr>
          <a:xfrm>
            <a:off x="5924575" y="1209060"/>
            <a:ext cx="1791300" cy="4152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Linear + GELU</a:t>
            </a:r>
            <a:endParaRPr sz="1000"/>
          </a:p>
        </p:txBody>
      </p:sp>
      <p:sp>
        <p:nvSpPr>
          <p:cNvPr id="284" name="Google Shape;284;p33"/>
          <p:cNvSpPr/>
          <p:nvPr/>
        </p:nvSpPr>
        <p:spPr>
          <a:xfrm>
            <a:off x="5924575" y="1665672"/>
            <a:ext cx="1791300" cy="4152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Layer Normalization</a:t>
            </a:r>
            <a:endParaRPr sz="1000"/>
          </a:p>
        </p:txBody>
      </p:sp>
      <p:sp>
        <p:nvSpPr>
          <p:cNvPr id="285" name="Google Shape;285;p33"/>
          <p:cNvSpPr/>
          <p:nvPr/>
        </p:nvSpPr>
        <p:spPr>
          <a:xfrm>
            <a:off x="4877125" y="2501759"/>
            <a:ext cx="1791300" cy="7350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br>
              <a:rPr lang="ko" sz="1000"/>
            </a:br>
            <a:r>
              <a:rPr lang="ko" sz="1000"/>
              <a:t>(with tanh)</a:t>
            </a:r>
            <a:endParaRPr sz="1000"/>
          </a:p>
        </p:txBody>
      </p:sp>
      <p:sp>
        <p:nvSpPr>
          <p:cNvPr id="286" name="Google Shape;286;p33"/>
          <p:cNvSpPr/>
          <p:nvPr/>
        </p:nvSpPr>
        <p:spPr>
          <a:xfrm>
            <a:off x="7013975" y="2501759"/>
            <a:ext cx="1791300" cy="7350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endParaRPr sz="1000"/>
          </a:p>
        </p:txBody>
      </p:sp>
      <p:sp>
        <p:nvSpPr>
          <p:cNvPr id="287" name="Google Shape;287;p33"/>
          <p:cNvSpPr txBox="1"/>
          <p:nvPr/>
        </p:nvSpPr>
        <p:spPr>
          <a:xfrm>
            <a:off x="5716813" y="4790534"/>
            <a:ext cx="2206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Ours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88" name="Google Shape;2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6450" y="1193363"/>
            <a:ext cx="2052638" cy="30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4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4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" name="Google Shape;295;p34"/>
          <p:cNvSpPr/>
          <p:nvPr/>
        </p:nvSpPr>
        <p:spPr>
          <a:xfrm>
            <a:off x="5545525" y="3644584"/>
            <a:ext cx="2491200" cy="10470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cxnSp>
        <p:nvCxnSpPr>
          <p:cNvPr id="296" name="Google Shape;296;p34"/>
          <p:cNvCxnSpPr>
            <a:stCxn id="295" idx="0"/>
          </p:cNvCxnSpPr>
          <p:nvPr/>
        </p:nvCxnSpPr>
        <p:spPr>
          <a:xfrm rot="10800000" flipH="1">
            <a:off x="6791125" y="3408484"/>
            <a:ext cx="600" cy="236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7" name="Google Shape;297;p34"/>
          <p:cNvCxnSpPr/>
          <p:nvPr/>
        </p:nvCxnSpPr>
        <p:spPr>
          <a:xfrm flipH="1">
            <a:off x="5778452" y="3408484"/>
            <a:ext cx="10191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8" name="Google Shape;298;p34"/>
          <p:cNvCxnSpPr/>
          <p:nvPr/>
        </p:nvCxnSpPr>
        <p:spPr>
          <a:xfrm>
            <a:off x="5780191" y="3074459"/>
            <a:ext cx="42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34"/>
          <p:cNvCxnSpPr/>
          <p:nvPr/>
        </p:nvCxnSpPr>
        <p:spPr>
          <a:xfrm rot="10800000" flipH="1">
            <a:off x="6797553" y="3402940"/>
            <a:ext cx="1114500" cy="6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34"/>
          <p:cNvCxnSpPr/>
          <p:nvPr/>
        </p:nvCxnSpPr>
        <p:spPr>
          <a:xfrm flipH="1">
            <a:off x="7911059" y="3075515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34"/>
          <p:cNvCxnSpPr/>
          <p:nvPr/>
        </p:nvCxnSpPr>
        <p:spPr>
          <a:xfrm flipH="1">
            <a:off x="6772105" y="2087914"/>
            <a:ext cx="600" cy="236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2" name="Google Shape;302;p34"/>
          <p:cNvCxnSpPr/>
          <p:nvPr/>
        </p:nvCxnSpPr>
        <p:spPr>
          <a:xfrm rot="10800000" flipH="1">
            <a:off x="6894359" y="2323114"/>
            <a:ext cx="10191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" name="Google Shape;303;p34"/>
          <p:cNvCxnSpPr/>
          <p:nvPr/>
        </p:nvCxnSpPr>
        <p:spPr>
          <a:xfrm rot="10800000">
            <a:off x="7907520" y="2329539"/>
            <a:ext cx="42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34"/>
          <p:cNvCxnSpPr/>
          <p:nvPr/>
        </p:nvCxnSpPr>
        <p:spPr>
          <a:xfrm flipH="1">
            <a:off x="5779857" y="2322958"/>
            <a:ext cx="1114500" cy="6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34"/>
          <p:cNvCxnSpPr/>
          <p:nvPr/>
        </p:nvCxnSpPr>
        <p:spPr>
          <a:xfrm rot="10800000" flipH="1">
            <a:off x="5778452" y="2328483"/>
            <a:ext cx="2400" cy="32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6" name="Google Shape;306;p34"/>
          <p:cNvSpPr/>
          <p:nvPr/>
        </p:nvSpPr>
        <p:spPr>
          <a:xfrm>
            <a:off x="6656150" y="2208984"/>
            <a:ext cx="232500" cy="238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</p:txBody>
      </p:sp>
      <p:sp>
        <p:nvSpPr>
          <p:cNvPr id="307" name="Google Shape;307;p34"/>
          <p:cNvSpPr/>
          <p:nvPr/>
        </p:nvSpPr>
        <p:spPr>
          <a:xfrm>
            <a:off x="6687950" y="2248884"/>
            <a:ext cx="168900" cy="1584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4"/>
          <p:cNvSpPr/>
          <p:nvPr/>
        </p:nvSpPr>
        <p:spPr>
          <a:xfrm>
            <a:off x="5924575" y="1209060"/>
            <a:ext cx="1791300" cy="4152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Linear + GELU</a:t>
            </a:r>
            <a:endParaRPr sz="1000"/>
          </a:p>
        </p:txBody>
      </p:sp>
      <p:sp>
        <p:nvSpPr>
          <p:cNvPr id="309" name="Google Shape;309;p34"/>
          <p:cNvSpPr/>
          <p:nvPr/>
        </p:nvSpPr>
        <p:spPr>
          <a:xfrm>
            <a:off x="5924575" y="1665672"/>
            <a:ext cx="1791300" cy="4152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Layer Normalization</a:t>
            </a:r>
            <a:endParaRPr sz="1000"/>
          </a:p>
        </p:txBody>
      </p:sp>
      <p:sp>
        <p:nvSpPr>
          <p:cNvPr id="310" name="Google Shape;310;p34"/>
          <p:cNvSpPr/>
          <p:nvPr/>
        </p:nvSpPr>
        <p:spPr>
          <a:xfrm>
            <a:off x="4877125" y="2501759"/>
            <a:ext cx="1791300" cy="7350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br>
              <a:rPr lang="ko" sz="1000"/>
            </a:br>
            <a:r>
              <a:rPr lang="ko" sz="1000"/>
              <a:t>(with tanh)</a:t>
            </a:r>
            <a:endParaRPr sz="1000"/>
          </a:p>
        </p:txBody>
      </p:sp>
      <p:sp>
        <p:nvSpPr>
          <p:cNvPr id="311" name="Google Shape;311;p34"/>
          <p:cNvSpPr/>
          <p:nvPr/>
        </p:nvSpPr>
        <p:spPr>
          <a:xfrm>
            <a:off x="7013975" y="2501759"/>
            <a:ext cx="1791300" cy="7350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endParaRPr sz="1000"/>
          </a:p>
        </p:txBody>
      </p:sp>
      <p:sp>
        <p:nvSpPr>
          <p:cNvPr id="312" name="Google Shape;312;p34"/>
          <p:cNvSpPr txBox="1"/>
          <p:nvPr/>
        </p:nvSpPr>
        <p:spPr>
          <a:xfrm>
            <a:off x="5716813" y="4790534"/>
            <a:ext cx="2206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Ours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13" name="Google Shape;31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6450" y="1193363"/>
            <a:ext cx="2052638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925" y="1557450"/>
            <a:ext cx="3997374" cy="33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5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5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1" name="Google Shape;321;p35"/>
          <p:cNvSpPr/>
          <p:nvPr/>
        </p:nvSpPr>
        <p:spPr>
          <a:xfrm>
            <a:off x="5761335" y="3953428"/>
            <a:ext cx="2280900" cy="9393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cxnSp>
        <p:nvCxnSpPr>
          <p:cNvPr id="322" name="Google Shape;322;p35"/>
          <p:cNvCxnSpPr>
            <a:stCxn id="321" idx="0"/>
          </p:cNvCxnSpPr>
          <p:nvPr/>
        </p:nvCxnSpPr>
        <p:spPr>
          <a:xfrm rot="10800000" flipH="1">
            <a:off x="6901785" y="3741628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3" name="Google Shape;323;p35"/>
          <p:cNvCxnSpPr/>
          <p:nvPr/>
        </p:nvCxnSpPr>
        <p:spPr>
          <a:xfrm flipH="1">
            <a:off x="5974735" y="374165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4" name="Google Shape;324;p35"/>
          <p:cNvCxnSpPr/>
          <p:nvPr/>
        </p:nvCxnSpPr>
        <p:spPr>
          <a:xfrm>
            <a:off x="5976204" y="3442036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5" name="Google Shape;325;p35"/>
          <p:cNvCxnSpPr/>
          <p:nvPr/>
        </p:nvCxnSpPr>
        <p:spPr>
          <a:xfrm rot="10800000" flipH="1">
            <a:off x="6907736" y="3736598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6" name="Google Shape;326;p35"/>
          <p:cNvCxnSpPr/>
          <p:nvPr/>
        </p:nvCxnSpPr>
        <p:spPr>
          <a:xfrm flipH="1">
            <a:off x="7927098" y="3442983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7" name="Google Shape;327;p35"/>
          <p:cNvCxnSpPr/>
          <p:nvPr/>
        </p:nvCxnSpPr>
        <p:spPr>
          <a:xfrm flipH="1">
            <a:off x="6884384" y="2557123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8" name="Google Shape;328;p35"/>
          <p:cNvCxnSpPr/>
          <p:nvPr/>
        </p:nvCxnSpPr>
        <p:spPr>
          <a:xfrm rot="10800000" flipH="1">
            <a:off x="6996375" y="276800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9" name="Google Shape;329;p35"/>
          <p:cNvCxnSpPr/>
          <p:nvPr/>
        </p:nvCxnSpPr>
        <p:spPr>
          <a:xfrm rot="10800000">
            <a:off x="7924006" y="2773914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0" name="Google Shape;330;p35"/>
          <p:cNvCxnSpPr/>
          <p:nvPr/>
        </p:nvCxnSpPr>
        <p:spPr>
          <a:xfrm flipH="1">
            <a:off x="5976074" y="2767953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1" name="Google Shape;331;p35"/>
          <p:cNvCxnSpPr/>
          <p:nvPr/>
        </p:nvCxnSpPr>
        <p:spPr>
          <a:xfrm rot="10800000" flipH="1">
            <a:off x="5974612" y="2772967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2" name="Google Shape;332;p35"/>
          <p:cNvSpPr/>
          <p:nvPr/>
        </p:nvSpPr>
        <p:spPr>
          <a:xfrm>
            <a:off x="6778263" y="2665721"/>
            <a:ext cx="212700" cy="2136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</p:txBody>
      </p:sp>
      <p:sp>
        <p:nvSpPr>
          <p:cNvPr id="333" name="Google Shape;333;p35"/>
          <p:cNvSpPr/>
          <p:nvPr/>
        </p:nvSpPr>
        <p:spPr>
          <a:xfrm>
            <a:off x="6807380" y="2701510"/>
            <a:ext cx="154500" cy="1419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35"/>
          <p:cNvSpPr/>
          <p:nvPr/>
        </p:nvSpPr>
        <p:spPr>
          <a:xfrm>
            <a:off x="6108407" y="1768807"/>
            <a:ext cx="1640100" cy="3723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Linear + GELU</a:t>
            </a:r>
            <a:endParaRPr sz="1000"/>
          </a:p>
        </p:txBody>
      </p:sp>
      <p:sp>
        <p:nvSpPr>
          <p:cNvPr id="335" name="Google Shape;335;p35"/>
          <p:cNvSpPr/>
          <p:nvPr/>
        </p:nvSpPr>
        <p:spPr>
          <a:xfrm>
            <a:off x="6108407" y="2178380"/>
            <a:ext cx="1640100" cy="3723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Layer Normalization</a:t>
            </a:r>
            <a:endParaRPr sz="1000"/>
          </a:p>
        </p:txBody>
      </p:sp>
      <p:sp>
        <p:nvSpPr>
          <p:cNvPr id="336" name="Google Shape;336;p35"/>
          <p:cNvSpPr/>
          <p:nvPr/>
        </p:nvSpPr>
        <p:spPr>
          <a:xfrm>
            <a:off x="5149325" y="2928335"/>
            <a:ext cx="16401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0000"/>
                </a:solidFill>
              </a:rPr>
              <a:t>MLP</a:t>
            </a:r>
            <a:br>
              <a:rPr lang="ko" sz="1000">
                <a:solidFill>
                  <a:srgbClr val="000000"/>
                </a:solidFill>
              </a:rPr>
            </a:br>
            <a:r>
              <a:rPr lang="ko" sz="1000">
                <a:solidFill>
                  <a:srgbClr val="000000"/>
                </a:solidFill>
              </a:rPr>
              <a:t>(with tanh)</a:t>
            </a:r>
            <a:endParaRPr sz="1000"/>
          </a:p>
        </p:txBody>
      </p:sp>
      <p:sp>
        <p:nvSpPr>
          <p:cNvPr id="337" name="Google Shape;337;p35"/>
          <p:cNvSpPr/>
          <p:nvPr/>
        </p:nvSpPr>
        <p:spPr>
          <a:xfrm>
            <a:off x="7105900" y="2928335"/>
            <a:ext cx="16401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endParaRPr sz="1000"/>
          </a:p>
        </p:txBody>
      </p:sp>
      <p:pic>
        <p:nvPicPr>
          <p:cNvPr id="338" name="Google Shape;33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4428" y="3060706"/>
            <a:ext cx="323379" cy="3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9498" y="3060706"/>
            <a:ext cx="323379" cy="3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7706" y="1817815"/>
            <a:ext cx="212885" cy="259464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5"/>
          <p:cNvSpPr/>
          <p:nvPr/>
        </p:nvSpPr>
        <p:spPr>
          <a:xfrm>
            <a:off x="6108407" y="1296074"/>
            <a:ext cx="2918400" cy="3723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LLM</a:t>
            </a:r>
            <a:endParaRPr sz="1000"/>
          </a:p>
        </p:txBody>
      </p:sp>
      <p:pic>
        <p:nvPicPr>
          <p:cNvPr id="342" name="Google Shape;34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8692" y="1334959"/>
            <a:ext cx="300804" cy="294658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5"/>
          <p:cNvSpPr txBox="1"/>
          <p:nvPr/>
        </p:nvSpPr>
        <p:spPr>
          <a:xfrm>
            <a:off x="106325" y="2406329"/>
            <a:ext cx="5285100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000000"/>
                </a:solidFill>
              </a:rPr>
              <a:t>Pretrain 단계에서는 LLM</a:t>
            </a:r>
            <a:r>
              <a:rPr lang="ko" sz="1300"/>
              <a:t>은 동결되고 Projection module만 훈련됨.</a:t>
            </a:r>
            <a:endParaRPr sz="130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이때 두개의</a:t>
            </a:r>
            <a:r>
              <a:rPr lang="ko" sz="1300">
                <a:solidFill>
                  <a:srgbClr val="000000"/>
                </a:solidFill>
              </a:rPr>
              <a:t> MLP</a:t>
            </a:r>
            <a:r>
              <a:rPr lang="ko" sz="1300"/>
              <a:t>와 Linear layer가</a:t>
            </a:r>
            <a:r>
              <a:rPr lang="ko" sz="1300">
                <a:solidFill>
                  <a:srgbClr val="000000"/>
                </a:solidFill>
              </a:rPr>
              <a:t> 학습되도록 설정</a:t>
            </a:r>
            <a:r>
              <a:rPr lang="ko" sz="1300"/>
              <a:t>하였음.</a:t>
            </a:r>
            <a:endParaRPr sz="1300"/>
          </a:p>
        </p:txBody>
      </p:sp>
      <p:sp>
        <p:nvSpPr>
          <p:cNvPr id="344" name="Google Shape;344;p35"/>
          <p:cNvSpPr txBox="1"/>
          <p:nvPr/>
        </p:nvSpPr>
        <p:spPr>
          <a:xfrm>
            <a:off x="106325" y="1817825"/>
            <a:ext cx="2854200" cy="7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 b="1"/>
              <a:t>Pretrain</a:t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6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6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1" name="Google Shape;351;p36"/>
          <p:cNvSpPr/>
          <p:nvPr/>
        </p:nvSpPr>
        <p:spPr>
          <a:xfrm>
            <a:off x="5761335" y="3953428"/>
            <a:ext cx="2280900" cy="9393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cxnSp>
        <p:nvCxnSpPr>
          <p:cNvPr id="352" name="Google Shape;352;p36"/>
          <p:cNvCxnSpPr>
            <a:stCxn id="351" idx="0"/>
          </p:cNvCxnSpPr>
          <p:nvPr/>
        </p:nvCxnSpPr>
        <p:spPr>
          <a:xfrm rot="10800000" flipH="1">
            <a:off x="6901785" y="3741628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3" name="Google Shape;353;p36"/>
          <p:cNvCxnSpPr/>
          <p:nvPr/>
        </p:nvCxnSpPr>
        <p:spPr>
          <a:xfrm flipH="1">
            <a:off x="5974735" y="374165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4" name="Google Shape;354;p36"/>
          <p:cNvCxnSpPr/>
          <p:nvPr/>
        </p:nvCxnSpPr>
        <p:spPr>
          <a:xfrm>
            <a:off x="5976204" y="3442036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36"/>
          <p:cNvCxnSpPr/>
          <p:nvPr/>
        </p:nvCxnSpPr>
        <p:spPr>
          <a:xfrm rot="10800000" flipH="1">
            <a:off x="6907736" y="3736598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6"/>
          <p:cNvCxnSpPr/>
          <p:nvPr/>
        </p:nvCxnSpPr>
        <p:spPr>
          <a:xfrm flipH="1">
            <a:off x="7927098" y="3442983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6"/>
          <p:cNvCxnSpPr/>
          <p:nvPr/>
        </p:nvCxnSpPr>
        <p:spPr>
          <a:xfrm flipH="1">
            <a:off x="6884384" y="2557123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8" name="Google Shape;358;p36"/>
          <p:cNvCxnSpPr/>
          <p:nvPr/>
        </p:nvCxnSpPr>
        <p:spPr>
          <a:xfrm rot="10800000" flipH="1">
            <a:off x="6996375" y="276800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36"/>
          <p:cNvCxnSpPr/>
          <p:nvPr/>
        </p:nvCxnSpPr>
        <p:spPr>
          <a:xfrm rot="10800000">
            <a:off x="7924006" y="2773914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36"/>
          <p:cNvCxnSpPr/>
          <p:nvPr/>
        </p:nvCxnSpPr>
        <p:spPr>
          <a:xfrm flipH="1">
            <a:off x="5976074" y="2767953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1" name="Google Shape;361;p36"/>
          <p:cNvCxnSpPr/>
          <p:nvPr/>
        </p:nvCxnSpPr>
        <p:spPr>
          <a:xfrm rot="10800000" flipH="1">
            <a:off x="5974612" y="2772967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2" name="Google Shape;362;p36"/>
          <p:cNvSpPr/>
          <p:nvPr/>
        </p:nvSpPr>
        <p:spPr>
          <a:xfrm>
            <a:off x="6778263" y="2665721"/>
            <a:ext cx="212700" cy="2136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</p:txBody>
      </p:sp>
      <p:sp>
        <p:nvSpPr>
          <p:cNvPr id="363" name="Google Shape;363;p36"/>
          <p:cNvSpPr/>
          <p:nvPr/>
        </p:nvSpPr>
        <p:spPr>
          <a:xfrm>
            <a:off x="6807380" y="2701510"/>
            <a:ext cx="154500" cy="1419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6"/>
          <p:cNvSpPr/>
          <p:nvPr/>
        </p:nvSpPr>
        <p:spPr>
          <a:xfrm>
            <a:off x="6108407" y="1768807"/>
            <a:ext cx="1640100" cy="3723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Linear + GELU</a:t>
            </a:r>
            <a:endParaRPr sz="1000"/>
          </a:p>
        </p:txBody>
      </p:sp>
      <p:sp>
        <p:nvSpPr>
          <p:cNvPr id="365" name="Google Shape;365;p36"/>
          <p:cNvSpPr/>
          <p:nvPr/>
        </p:nvSpPr>
        <p:spPr>
          <a:xfrm>
            <a:off x="6108407" y="2178380"/>
            <a:ext cx="1640100" cy="3723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Layer Normalization</a:t>
            </a:r>
            <a:endParaRPr sz="1000"/>
          </a:p>
        </p:txBody>
      </p:sp>
      <p:sp>
        <p:nvSpPr>
          <p:cNvPr id="366" name="Google Shape;366;p36"/>
          <p:cNvSpPr/>
          <p:nvPr/>
        </p:nvSpPr>
        <p:spPr>
          <a:xfrm>
            <a:off x="5149325" y="2928335"/>
            <a:ext cx="16401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0000"/>
                </a:solidFill>
              </a:rPr>
              <a:t>MLP</a:t>
            </a:r>
            <a:br>
              <a:rPr lang="ko" sz="1000">
                <a:solidFill>
                  <a:srgbClr val="000000"/>
                </a:solidFill>
              </a:rPr>
            </a:br>
            <a:r>
              <a:rPr lang="ko" sz="1000">
                <a:solidFill>
                  <a:srgbClr val="000000"/>
                </a:solidFill>
              </a:rPr>
              <a:t>(with tanh)</a:t>
            </a:r>
            <a:endParaRPr sz="1000"/>
          </a:p>
        </p:txBody>
      </p:sp>
      <p:sp>
        <p:nvSpPr>
          <p:cNvPr id="367" name="Google Shape;367;p36"/>
          <p:cNvSpPr/>
          <p:nvPr/>
        </p:nvSpPr>
        <p:spPr>
          <a:xfrm>
            <a:off x="7105900" y="2928335"/>
            <a:ext cx="1640100" cy="659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endParaRPr sz="1000"/>
          </a:p>
        </p:txBody>
      </p:sp>
      <p:pic>
        <p:nvPicPr>
          <p:cNvPr id="368" name="Google Shape;36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4428" y="3060706"/>
            <a:ext cx="323379" cy="3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0273" y="1285219"/>
            <a:ext cx="323379" cy="3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7706" y="1817815"/>
            <a:ext cx="212885" cy="259464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36"/>
          <p:cNvSpPr/>
          <p:nvPr/>
        </p:nvSpPr>
        <p:spPr>
          <a:xfrm>
            <a:off x="6108407" y="1296074"/>
            <a:ext cx="2918400" cy="3723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LLM</a:t>
            </a:r>
            <a:endParaRPr sz="1000"/>
          </a:p>
        </p:txBody>
      </p:sp>
      <p:pic>
        <p:nvPicPr>
          <p:cNvPr id="372" name="Google Shape;37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1067" y="3110546"/>
            <a:ext cx="300804" cy="294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850" y="1352540"/>
            <a:ext cx="212900" cy="259496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36"/>
          <p:cNvSpPr txBox="1"/>
          <p:nvPr/>
        </p:nvSpPr>
        <p:spPr>
          <a:xfrm>
            <a:off x="170850" y="2399450"/>
            <a:ext cx="4662000" cy="18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dirty="0">
                <a:solidFill>
                  <a:srgbClr val="000000"/>
                </a:solidFill>
              </a:rPr>
              <a:t>Fine tune 단계에서는 learnable parameter β 가 붙은 MLP쪽만 훈련됨.</a:t>
            </a:r>
            <a:endParaRPr sz="13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dirty="0">
                <a:solidFill>
                  <a:srgbClr val="000000"/>
                </a:solidFill>
              </a:rPr>
              <a:t>따라서 LLM</a:t>
            </a:r>
            <a:r>
              <a:rPr lang="ko" sz="1300" dirty="0"/>
              <a:t>이 훈련되는 과정에서 parameter </a:t>
            </a:r>
            <a:r>
              <a:rPr lang="ko" sz="1300" dirty="0">
                <a:solidFill>
                  <a:schemeClr val="dk1"/>
                </a:solidFill>
              </a:rPr>
              <a:t>β 가 업데이트 될 정도를 조절하기에 전반적인 모델 파라미터에 </a:t>
            </a:r>
            <a:r>
              <a:rPr lang="ko" sz="1300" dirty="0">
                <a:solidFill>
                  <a:srgbClr val="000000"/>
                </a:solidFill>
              </a:rPr>
              <a:t>급격한 변화를 방지함으로써 Train 안정화가 가능할 것이라는 기대 가능</a:t>
            </a:r>
            <a:endParaRPr sz="1300" dirty="0">
              <a:solidFill>
                <a:srgbClr val="000000"/>
              </a:solidFill>
            </a:endParaRPr>
          </a:p>
        </p:txBody>
      </p:sp>
      <p:pic>
        <p:nvPicPr>
          <p:cNvPr id="375" name="Google Shape;37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8300" y="1817825"/>
            <a:ext cx="2052638" cy="3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6"/>
          <p:cNvSpPr/>
          <p:nvPr/>
        </p:nvSpPr>
        <p:spPr>
          <a:xfrm>
            <a:off x="2519175" y="1861471"/>
            <a:ext cx="1061700" cy="2382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36"/>
          <p:cNvSpPr txBox="1"/>
          <p:nvPr/>
        </p:nvSpPr>
        <p:spPr>
          <a:xfrm>
            <a:off x="221875" y="1156175"/>
            <a:ext cx="1489800" cy="5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2000" b="1">
                <a:solidFill>
                  <a:srgbClr val="000000"/>
                </a:solidFill>
              </a:rPr>
              <a:t>Finetune</a:t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7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7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4" name="Google Shape;384;p37"/>
          <p:cNvSpPr/>
          <p:nvPr/>
        </p:nvSpPr>
        <p:spPr>
          <a:xfrm>
            <a:off x="5761335" y="3953428"/>
            <a:ext cx="2280900" cy="939300"/>
          </a:xfrm>
          <a:prstGeom prst="trapezoid">
            <a:avLst>
              <a:gd name="adj" fmla="val 25000"/>
            </a:avLst>
          </a:prstGeom>
          <a:solidFill>
            <a:srgbClr val="93C47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CLIP L/14</a:t>
            </a:r>
            <a:br>
              <a:rPr lang="ko"/>
            </a:br>
            <a:r>
              <a:rPr lang="ko"/>
              <a:t>visual encoder</a:t>
            </a:r>
            <a:endParaRPr/>
          </a:p>
        </p:txBody>
      </p:sp>
      <p:cxnSp>
        <p:nvCxnSpPr>
          <p:cNvPr id="385" name="Google Shape;385;p37"/>
          <p:cNvCxnSpPr>
            <a:stCxn id="384" idx="0"/>
          </p:cNvCxnSpPr>
          <p:nvPr/>
        </p:nvCxnSpPr>
        <p:spPr>
          <a:xfrm rot="10800000" flipH="1">
            <a:off x="6901785" y="3741628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6" name="Google Shape;386;p37"/>
          <p:cNvCxnSpPr/>
          <p:nvPr/>
        </p:nvCxnSpPr>
        <p:spPr>
          <a:xfrm flipH="1">
            <a:off x="5974735" y="374165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7" name="Google Shape;387;p37"/>
          <p:cNvCxnSpPr/>
          <p:nvPr/>
        </p:nvCxnSpPr>
        <p:spPr>
          <a:xfrm>
            <a:off x="5976204" y="3442036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8" name="Google Shape;388;p37"/>
          <p:cNvCxnSpPr/>
          <p:nvPr/>
        </p:nvCxnSpPr>
        <p:spPr>
          <a:xfrm rot="10800000" flipH="1">
            <a:off x="6907736" y="3736598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9" name="Google Shape;389;p37"/>
          <p:cNvCxnSpPr/>
          <p:nvPr/>
        </p:nvCxnSpPr>
        <p:spPr>
          <a:xfrm flipH="1">
            <a:off x="7927098" y="3442983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" name="Google Shape;390;p37"/>
          <p:cNvCxnSpPr/>
          <p:nvPr/>
        </p:nvCxnSpPr>
        <p:spPr>
          <a:xfrm flipH="1">
            <a:off x="6884384" y="2557123"/>
            <a:ext cx="600" cy="21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1" name="Google Shape;391;p37"/>
          <p:cNvCxnSpPr/>
          <p:nvPr/>
        </p:nvCxnSpPr>
        <p:spPr>
          <a:xfrm rot="10800000" flipH="1">
            <a:off x="6996375" y="2768000"/>
            <a:ext cx="933000" cy="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2" name="Google Shape;392;p37"/>
          <p:cNvCxnSpPr/>
          <p:nvPr/>
        </p:nvCxnSpPr>
        <p:spPr>
          <a:xfrm rot="10800000">
            <a:off x="7924006" y="2773914"/>
            <a:ext cx="39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" name="Google Shape;393;p37"/>
          <p:cNvCxnSpPr/>
          <p:nvPr/>
        </p:nvCxnSpPr>
        <p:spPr>
          <a:xfrm flipH="1">
            <a:off x="5976074" y="2767953"/>
            <a:ext cx="1020300" cy="6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4" name="Google Shape;394;p37"/>
          <p:cNvCxnSpPr/>
          <p:nvPr/>
        </p:nvCxnSpPr>
        <p:spPr>
          <a:xfrm rot="10800000" flipH="1">
            <a:off x="5974612" y="2772967"/>
            <a:ext cx="2400" cy="29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7"/>
          <p:cNvSpPr/>
          <p:nvPr/>
        </p:nvSpPr>
        <p:spPr>
          <a:xfrm>
            <a:off x="6778263" y="2665721"/>
            <a:ext cx="212700" cy="2136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</p:txBody>
      </p:sp>
      <p:sp>
        <p:nvSpPr>
          <p:cNvPr id="396" name="Google Shape;396;p37"/>
          <p:cNvSpPr/>
          <p:nvPr/>
        </p:nvSpPr>
        <p:spPr>
          <a:xfrm>
            <a:off x="6807380" y="2701510"/>
            <a:ext cx="154500" cy="1419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7"/>
          <p:cNvSpPr/>
          <p:nvPr/>
        </p:nvSpPr>
        <p:spPr>
          <a:xfrm>
            <a:off x="6108407" y="2178380"/>
            <a:ext cx="1640100" cy="3723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Layer Normalization</a:t>
            </a:r>
            <a:endParaRPr sz="1000"/>
          </a:p>
        </p:txBody>
      </p:sp>
      <p:sp>
        <p:nvSpPr>
          <p:cNvPr id="398" name="Google Shape;398;p37"/>
          <p:cNvSpPr/>
          <p:nvPr/>
        </p:nvSpPr>
        <p:spPr>
          <a:xfrm>
            <a:off x="5149325" y="2928335"/>
            <a:ext cx="1640100" cy="6591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0000"/>
                </a:solidFill>
              </a:rPr>
              <a:t>MLP</a:t>
            </a:r>
            <a:br>
              <a:rPr lang="ko" sz="1000">
                <a:solidFill>
                  <a:srgbClr val="000000"/>
                </a:solidFill>
              </a:rPr>
            </a:br>
            <a:r>
              <a:rPr lang="ko" sz="1000">
                <a:solidFill>
                  <a:srgbClr val="000000"/>
                </a:solidFill>
              </a:rPr>
              <a:t>(with tanh)</a:t>
            </a:r>
            <a:endParaRPr sz="1000"/>
          </a:p>
        </p:txBody>
      </p:sp>
      <p:sp>
        <p:nvSpPr>
          <p:cNvPr id="399" name="Google Shape;399;p37"/>
          <p:cNvSpPr/>
          <p:nvPr/>
        </p:nvSpPr>
        <p:spPr>
          <a:xfrm>
            <a:off x="7105900" y="2928335"/>
            <a:ext cx="1640100" cy="659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MLP</a:t>
            </a:r>
            <a:endParaRPr sz="1000"/>
          </a:p>
        </p:txBody>
      </p:sp>
      <p:pic>
        <p:nvPicPr>
          <p:cNvPr id="400" name="Google Shape;40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4428" y="3060706"/>
            <a:ext cx="323379" cy="39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0273" y="1285219"/>
            <a:ext cx="323379" cy="394134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37"/>
          <p:cNvSpPr/>
          <p:nvPr/>
        </p:nvSpPr>
        <p:spPr>
          <a:xfrm>
            <a:off x="6108407" y="1296074"/>
            <a:ext cx="2918400" cy="372300"/>
          </a:xfrm>
          <a:prstGeom prst="rect">
            <a:avLst/>
          </a:prstGeom>
          <a:solidFill>
            <a:srgbClr val="F6B26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LLM</a:t>
            </a:r>
            <a:endParaRPr sz="1000"/>
          </a:p>
        </p:txBody>
      </p:sp>
      <p:pic>
        <p:nvPicPr>
          <p:cNvPr id="403" name="Google Shape;4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1067" y="3110546"/>
            <a:ext cx="300804" cy="294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850" y="1352540"/>
            <a:ext cx="212900" cy="259496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37"/>
          <p:cNvSpPr/>
          <p:nvPr/>
        </p:nvSpPr>
        <p:spPr>
          <a:xfrm>
            <a:off x="6108400" y="1770975"/>
            <a:ext cx="1640100" cy="37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B7B7B7"/>
                </a:solidFill>
              </a:rPr>
              <a:t>Linear + GELU (삭제)</a:t>
            </a:r>
            <a:endParaRPr sz="1000">
              <a:solidFill>
                <a:srgbClr val="B7B7B7"/>
              </a:solidFill>
            </a:endParaRPr>
          </a:p>
        </p:txBody>
      </p:sp>
      <p:sp>
        <p:nvSpPr>
          <p:cNvPr id="406" name="Google Shape;406;p37"/>
          <p:cNvSpPr txBox="1"/>
          <p:nvPr/>
        </p:nvSpPr>
        <p:spPr>
          <a:xfrm>
            <a:off x="171550" y="1651575"/>
            <a:ext cx="5209500" cy="22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000000"/>
                </a:solidFill>
              </a:rPr>
              <a:t>Issue - pretrain</a:t>
            </a:r>
            <a:endParaRPr sz="2000" b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</a:rPr>
              <a:t>하지만 이렇게 하니 </a:t>
            </a:r>
            <a:r>
              <a:rPr lang="ko" sz="1200" dirty="0"/>
              <a:t>Train data</a:t>
            </a:r>
            <a:r>
              <a:rPr lang="ko" sz="1200" dirty="0">
                <a:solidFill>
                  <a:srgbClr val="000000"/>
                </a:solidFill>
              </a:rPr>
              <a:t>에 Overfit되는 모습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</a:rPr>
              <a:t>이전보다 모델 capacity가 늘어나기도 했고, Projector가 좀더</a:t>
            </a:r>
            <a:endParaRPr lang="en-US" altLang="ko" sz="12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</a:rPr>
              <a:t> </a:t>
            </a:r>
            <a:r>
              <a:rPr lang="ko" sz="1200" dirty="0"/>
              <a:t>input image의 특성을 많이 학습하게 되면서 발생한 문제로 보임.</a:t>
            </a:r>
            <a:endParaRPr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</a:rPr>
              <a:t>일단은 </a:t>
            </a:r>
            <a:r>
              <a:rPr lang="ko" sz="1200" b="1" dirty="0">
                <a:solidFill>
                  <a:srgbClr val="000000"/>
                </a:solidFill>
              </a:rPr>
              <a:t>Linear + GELU 부분을 지워서</a:t>
            </a:r>
            <a:r>
              <a:rPr lang="ko" sz="1200" dirty="0">
                <a:solidFill>
                  <a:srgbClr val="000000"/>
                </a:solidFill>
              </a:rPr>
              <a:t> Projector를 단순화함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300" b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8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8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Train instability issue: Gated mechanism &amp; LN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3" name="Google Shape;413;p38"/>
          <p:cNvSpPr txBox="1"/>
          <p:nvPr/>
        </p:nvSpPr>
        <p:spPr>
          <a:xfrm>
            <a:off x="171549" y="1567250"/>
            <a:ext cx="5640854" cy="27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dirty="0"/>
              <a:t>Result</a:t>
            </a:r>
            <a:endParaRPr sz="1800" b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50" dirty="0"/>
              <a:t>하지만 큰 성능 개선은 획득하진 못하였으며,</a:t>
            </a:r>
            <a:endParaRPr lang="en-US" altLang="ko" sz="1050" dirty="0"/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50" dirty="0"/>
              <a:t>테스트 도중 </a:t>
            </a:r>
            <a:r>
              <a:rPr lang="ko" sz="1050" b="1" dirty="0"/>
              <a:t>inference time</a:t>
            </a:r>
            <a:r>
              <a:rPr lang="ko" sz="1050" dirty="0"/>
              <a:t>이 증가하는 문제 발생</a:t>
            </a:r>
            <a:endParaRPr lang="en-US" altLang="ko" sz="1050" dirty="0"/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05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b="1" dirty="0"/>
              <a:t>확인 결과 LLM 모델이 generate 하는 과정에서 버그가 발생한 것을 확인</a:t>
            </a:r>
            <a:br>
              <a:rPr lang="ko" sz="1050" b="1" dirty="0"/>
            </a:br>
            <a:r>
              <a:rPr lang="ko" sz="1050" b="1" dirty="0"/>
              <a:t>(반복된 단어를 출력 한도까지 반복)</a:t>
            </a:r>
            <a:endParaRPr sz="1050" b="1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050" b="1" dirty="0"/>
              <a:t>생성 모델을 regression model로써 활용하기에는 이점도 있지만 </a:t>
            </a:r>
            <a:br>
              <a:rPr lang="ko" sz="1050" b="1" dirty="0"/>
            </a:br>
            <a:r>
              <a:rPr lang="ko" sz="1050" b="1" dirty="0"/>
              <a:t>어느정도 한계 또한 있다는 결론</a:t>
            </a:r>
            <a:endParaRPr sz="1050" b="1" dirty="0"/>
          </a:p>
        </p:txBody>
      </p:sp>
      <p:pic>
        <p:nvPicPr>
          <p:cNvPr id="414" name="Google Shape;414;p38"/>
          <p:cNvPicPr preferRelativeResize="0"/>
          <p:nvPr/>
        </p:nvPicPr>
        <p:blipFill rotWithShape="1">
          <a:blip r:embed="rId3">
            <a:alphaModFix/>
          </a:blip>
          <a:srcRect t="7001" b="64100"/>
          <a:stretch/>
        </p:blipFill>
        <p:spPr>
          <a:xfrm>
            <a:off x="4255875" y="1255250"/>
            <a:ext cx="4442549" cy="1603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38"/>
          <p:cNvPicPr preferRelativeResize="0"/>
          <p:nvPr/>
        </p:nvPicPr>
        <p:blipFill rotWithShape="1">
          <a:blip r:embed="rId4">
            <a:alphaModFix/>
          </a:blip>
          <a:srcRect l="28560" t="35905" r="7915" b="44143"/>
          <a:stretch/>
        </p:blipFill>
        <p:spPr>
          <a:xfrm>
            <a:off x="5581950" y="3288301"/>
            <a:ext cx="3153549" cy="590225"/>
          </a:xfrm>
          <a:prstGeom prst="rect">
            <a:avLst/>
          </a:prstGeom>
          <a:noFill/>
          <a:ln w="1905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9"/>
          <p:cNvSpPr/>
          <p:nvPr/>
        </p:nvSpPr>
        <p:spPr>
          <a:xfrm>
            <a:off x="-21300" y="1741625"/>
            <a:ext cx="9186600" cy="12507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9"/>
          <p:cNvSpPr txBox="1"/>
          <p:nvPr/>
        </p:nvSpPr>
        <p:spPr>
          <a:xfrm>
            <a:off x="180900" y="1997530"/>
            <a:ext cx="878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>
                <a:solidFill>
                  <a:schemeClr val="lt1"/>
                </a:solidFill>
              </a:rPr>
              <a:t>Summary</a:t>
            </a:r>
            <a:endParaRPr sz="3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0"/>
          <p:cNvSpPr txBox="1"/>
          <p:nvPr/>
        </p:nvSpPr>
        <p:spPr>
          <a:xfrm>
            <a:off x="171550" y="1323850"/>
            <a:ext cx="8565600" cy="38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/>
              <a:t>Multimodal LMM을 통한 Regression task 수행 가능성 확인 </a:t>
            </a:r>
            <a:endParaRPr sz="2000"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300"/>
              <a:t>Visual information과 Table data에서 추출된 Text information 을 활용하는 것이 가능</a:t>
            </a:r>
            <a:br>
              <a:rPr lang="ko" sz="1300"/>
            </a:br>
            <a:r>
              <a:rPr lang="ko" sz="1300"/>
              <a:t>특히 predict 하려는 label과 correlation이 높은 feature를 model capacity에 맞추어 추출하는 것이 중요</a:t>
            </a:r>
            <a:endParaRPr sz="130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 b="1">
                <a:solidFill>
                  <a:schemeClr val="dk1"/>
                </a:solidFill>
              </a:rPr>
              <a:t>아직 Train instability issue 및 한계가 존재 </a:t>
            </a:r>
            <a:endParaRPr sz="2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300">
                <a:solidFill>
                  <a:schemeClr val="dk1"/>
                </a:solidFill>
              </a:rPr>
              <a:t>Fine tuning 과정에서의 Train instability, Generative model로써의 불안정성이 존재</a:t>
            </a:r>
            <a:br>
              <a:rPr lang="ko" sz="1300">
                <a:solidFill>
                  <a:schemeClr val="dk1"/>
                </a:solidFill>
              </a:rPr>
            </a:br>
            <a:r>
              <a:rPr lang="ko" sz="1300">
                <a:solidFill>
                  <a:schemeClr val="dk1"/>
                </a:solidFill>
              </a:rPr>
              <a:t>이를 해결하려는 접근이 좀 더 필요해보임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427" name="Google Shape;427;p40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0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Summary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1"/>
          <p:cNvSpPr/>
          <p:nvPr/>
        </p:nvSpPr>
        <p:spPr>
          <a:xfrm>
            <a:off x="-21300" y="1741625"/>
            <a:ext cx="9186600" cy="12507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41"/>
          <p:cNvSpPr txBox="1"/>
          <p:nvPr/>
        </p:nvSpPr>
        <p:spPr>
          <a:xfrm>
            <a:off x="180900" y="1997530"/>
            <a:ext cx="878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>
                <a:solidFill>
                  <a:schemeClr val="lt1"/>
                </a:solidFill>
              </a:rPr>
              <a:t>Thank you</a:t>
            </a:r>
            <a:endParaRPr sz="3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대회 개요 - PlantTraits2024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235500" y="1247125"/>
            <a:ext cx="8673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782850" y="2075438"/>
            <a:ext cx="4025400" cy="20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Stem Density or Wood Density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Leaf area / Leaf dry mass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Height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Seed dry mass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Leaf Nitrogen / Leaf Area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 dirty="0">
                <a:solidFill>
                  <a:schemeClr val="dk1"/>
                </a:solidFill>
              </a:rPr>
              <a:t>Leaf Area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235500" y="1141375"/>
            <a:ext cx="8388300" cy="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 b="1">
                <a:solidFill>
                  <a:schemeClr val="dk1"/>
                </a:solidFill>
              </a:rPr>
              <a:t>Plant Traits</a:t>
            </a:r>
            <a:r>
              <a:rPr lang="ko" sz="1800">
                <a:solidFill>
                  <a:schemeClr val="dk1"/>
                </a:solidFill>
              </a:rPr>
              <a:t>(줄기의 밀도, 토양의 화학적 성질 등) 예측하는 대회 (6가지)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2349725" y="2692000"/>
            <a:ext cx="83400" cy="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925" y="1676100"/>
            <a:ext cx="1276500" cy="126565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2050900" y="2028063"/>
            <a:ext cx="191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</a:rPr>
              <a:t>Image of plants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306200" y="3532550"/>
            <a:ext cx="30990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>
                <a:solidFill>
                  <a:schemeClr val="dk1"/>
                </a:solidFill>
              </a:rPr>
              <a:t>Tabular data</a:t>
            </a:r>
            <a:endParaRPr sz="19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ko" sz="1600">
                <a:solidFill>
                  <a:schemeClr val="dk1"/>
                </a:solidFill>
              </a:rPr>
              <a:t>Climate data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ko" sz="1600">
                <a:solidFill>
                  <a:schemeClr val="dk1"/>
                </a:solidFill>
              </a:rPr>
              <a:t>Soil data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ko" sz="1600">
                <a:solidFill>
                  <a:schemeClr val="dk1"/>
                </a:solidFill>
              </a:rPr>
              <a:t>Ancillary Geodata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4708750" y="4172150"/>
            <a:ext cx="3987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1"/>
                </a:solidFill>
              </a:rPr>
              <a:t>예측값이 이미지와 추가적인 데이터에서 명확하게 보이지 않음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3183863" y="2947475"/>
            <a:ext cx="1118100" cy="46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1344425" y="3043200"/>
            <a:ext cx="432000" cy="387900"/>
          </a:xfrm>
          <a:prstGeom prst="mathPlus">
            <a:avLst>
              <a:gd name="adj1" fmla="val 2352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R2 Score Metric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845" y="2990150"/>
            <a:ext cx="2456730" cy="64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9550" y="2045575"/>
            <a:ext cx="2422025" cy="7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9559" y="1175188"/>
            <a:ext cx="1510967" cy="7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89550" y="3633950"/>
            <a:ext cx="2456725" cy="98488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/>
          <p:nvPr/>
        </p:nvSpPr>
        <p:spPr>
          <a:xfrm>
            <a:off x="5261550" y="3625750"/>
            <a:ext cx="2597100" cy="9849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 txBox="1"/>
          <p:nvPr/>
        </p:nvSpPr>
        <p:spPr>
          <a:xfrm>
            <a:off x="253575" y="3887350"/>
            <a:ext cx="405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위 6개의 target에 대해 </a:t>
            </a:r>
            <a:r>
              <a:rPr lang="ko" sz="1800" b="1" i="1">
                <a:solidFill>
                  <a:schemeClr val="dk1"/>
                </a:solidFill>
              </a:rPr>
              <a:t>R2 score </a:t>
            </a:r>
            <a:r>
              <a:rPr lang="ko" sz="1800">
                <a:solidFill>
                  <a:schemeClr val="dk1"/>
                </a:solidFill>
              </a:rPr>
              <a:t>을 구함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171550" y="1436400"/>
            <a:ext cx="4025400" cy="20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Stem Density or Wood Density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area / Leaf dry mass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Height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Seed dry mass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Nitrogen / Leaf Area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Area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데이터 관찰, 예상되는 어려움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171550" y="1436400"/>
            <a:ext cx="4025400" cy="20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Stem Density or Wood Density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area / Leaf dry mass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Height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Seed dry mass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Nitrogen / Leaf Area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Leaf Area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0150" y="1218625"/>
            <a:ext cx="2035201" cy="202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5233" y="1176950"/>
            <a:ext cx="2076891" cy="2106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78850" y="4043950"/>
            <a:ext cx="90126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chemeClr val="dk1"/>
                </a:solidFill>
              </a:rPr>
              <a:t>이미지를 Citizen Science Photograph로부터 가져왔기 때문에 feature들이 제대로 보이지 않음.</a:t>
            </a:r>
            <a:endParaRPr sz="135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chemeClr val="dk1"/>
                </a:solidFill>
              </a:rPr>
              <a:t>애초에 이미지로부터 뽑아낼 수 있는 feature들이 아니기에 Plant Classification + 추가적인 데이터를 이용한 Regression 문제</a:t>
            </a:r>
            <a:endParaRPr sz="1350">
              <a:solidFill>
                <a:schemeClr val="dk1"/>
              </a:solidFill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5635700" y="3416150"/>
            <a:ext cx="19242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2"/>
                </a:solidFill>
              </a:rPr>
              <a:t>leaf area정도 보인다.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8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데이터 관찰, 예상되는 어려움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259050" y="1521325"/>
            <a:ext cx="85662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주최자는 </a:t>
            </a:r>
            <a:r>
              <a:rPr lang="ko" sz="1800" b="1">
                <a:solidFill>
                  <a:schemeClr val="dk1"/>
                </a:solidFill>
              </a:rPr>
              <a:t>모든 target을 한번에 예측</a:t>
            </a:r>
            <a:r>
              <a:rPr lang="ko" sz="1800">
                <a:solidFill>
                  <a:schemeClr val="dk1"/>
                </a:solidFill>
              </a:rPr>
              <a:t>하는 것을 추천 (Multi-Task Learning Scheme)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ko" sz="1800">
                <a:solidFill>
                  <a:schemeClr val="dk1"/>
                </a:solidFill>
              </a:rPr>
              <a:t>각 target 간의 관계를 예측에 이용할 수 있다.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337425" y="2761175"/>
            <a:ext cx="6822900" cy="8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</a:rPr>
              <a:t>문제점</a:t>
            </a:r>
            <a:endParaRPr sz="1800" b="1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ko" sz="1800">
                <a:solidFill>
                  <a:schemeClr val="dk1"/>
                </a:solidFill>
              </a:rPr>
              <a:t>모델의 크기가 커지고, overfitting 위험성이 늘어난다.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/>
          <p:nvPr/>
        </p:nvSpPr>
        <p:spPr>
          <a:xfrm>
            <a:off x="-21300" y="1741625"/>
            <a:ext cx="9186600" cy="12507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9"/>
          <p:cNvSpPr txBox="1"/>
          <p:nvPr/>
        </p:nvSpPr>
        <p:spPr>
          <a:xfrm>
            <a:off x="180900" y="1997530"/>
            <a:ext cx="878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>
                <a:solidFill>
                  <a:schemeClr val="lt1"/>
                </a:solidFill>
              </a:rPr>
              <a:t>데이터 전처리</a:t>
            </a:r>
            <a:endParaRPr sz="3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Outlier 제거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278375" y="1320225"/>
            <a:ext cx="72990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target 값이 물리적인 값임에도 음수로 labeling 있는 경우 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극단적으로 높은 경우 (Higher than 99% percentile)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500" y="2335600"/>
            <a:ext cx="3629000" cy="25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9175" y="2352775"/>
            <a:ext cx="3629000" cy="2521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/>
          <p:nvPr/>
        </p:nvSpPr>
        <p:spPr>
          <a:xfrm>
            <a:off x="-8150" y="187850"/>
            <a:ext cx="9186600" cy="8478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1"/>
          <p:cNvSpPr txBox="1"/>
          <p:nvPr/>
        </p:nvSpPr>
        <p:spPr>
          <a:xfrm>
            <a:off x="171543" y="288500"/>
            <a:ext cx="8931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</a:rPr>
              <a:t>Top N Features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416300" y="1285900"/>
            <a:ext cx="8159100" cy="36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</a:rPr>
              <a:t>LLAVA에 모든 Feature들을 넣기에는 </a:t>
            </a:r>
            <a:r>
              <a:rPr lang="ko" sz="1600" b="1">
                <a:solidFill>
                  <a:schemeClr val="dk1"/>
                </a:solidFill>
              </a:rPr>
              <a:t>메모리 부족</a:t>
            </a:r>
            <a:r>
              <a:rPr lang="ko" sz="1600">
                <a:solidFill>
                  <a:schemeClr val="dk1"/>
                </a:solidFill>
              </a:rPr>
              <a:t>, </a:t>
            </a:r>
            <a:r>
              <a:rPr lang="ko" sz="1600" b="1">
                <a:solidFill>
                  <a:schemeClr val="dk1"/>
                </a:solidFill>
              </a:rPr>
              <a:t>Training time</a:t>
            </a:r>
            <a:r>
              <a:rPr lang="ko" sz="1600">
                <a:solidFill>
                  <a:schemeClr val="dk1"/>
                </a:solidFill>
              </a:rPr>
              <a:t> 증가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</a:rPr>
              <a:t>각 Target과의 </a:t>
            </a:r>
            <a:r>
              <a:rPr lang="ko" sz="1600" b="1">
                <a:solidFill>
                  <a:schemeClr val="dk1"/>
                </a:solidFill>
              </a:rPr>
              <a:t>Correlation</a:t>
            </a:r>
            <a:r>
              <a:rPr lang="ko" sz="1600">
                <a:solidFill>
                  <a:schemeClr val="dk1"/>
                </a:solidFill>
              </a:rPr>
              <a:t>을 기준으로 Top N Feature 선별, N = {10, 20, 30, 40, 50, 75}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5563" y="2360950"/>
            <a:ext cx="5052873" cy="251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1149</Words>
  <Application>Microsoft Macintosh PowerPoint</Application>
  <PresentationFormat>On-screen Show (16:9)</PresentationFormat>
  <Paragraphs>182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NanumGothic</vt:lpstr>
      <vt:lpstr>Arial</vt:lpstr>
      <vt:lpstr>Simple Light</vt:lpstr>
      <vt:lpstr>Kaggle competition: Plant Traits2024 - FGVC11 Multi modal LLM을 통한 접근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한성환</cp:lastModifiedBy>
  <cp:revision>1</cp:revision>
  <dcterms:modified xsi:type="dcterms:W3CDTF">2024-06-17T13:57:42Z</dcterms:modified>
</cp:coreProperties>
</file>